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6"/>
  </p:notesMasterIdLst>
  <p:handoutMasterIdLst>
    <p:handoutMasterId r:id="rId27"/>
  </p:handoutMasterIdLst>
  <p:sldIdLst>
    <p:sldId id="257" r:id="rId3"/>
    <p:sldId id="287" r:id="rId4"/>
    <p:sldId id="281" r:id="rId5"/>
    <p:sldId id="286" r:id="rId6"/>
    <p:sldId id="279" r:id="rId7"/>
    <p:sldId id="269" r:id="rId8"/>
    <p:sldId id="282" r:id="rId9"/>
    <p:sldId id="271" r:id="rId10"/>
    <p:sldId id="272" r:id="rId11"/>
    <p:sldId id="280" r:id="rId12"/>
    <p:sldId id="273" r:id="rId13"/>
    <p:sldId id="284" r:id="rId14"/>
    <p:sldId id="275" r:id="rId15"/>
    <p:sldId id="276" r:id="rId16"/>
    <p:sldId id="277" r:id="rId17"/>
    <p:sldId id="278" r:id="rId18"/>
    <p:sldId id="268" r:id="rId19"/>
    <p:sldId id="263" r:id="rId20"/>
    <p:sldId id="264" r:id="rId21"/>
    <p:sldId id="265" r:id="rId22"/>
    <p:sldId id="266" r:id="rId23"/>
    <p:sldId id="267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93" d="100"/>
          <a:sy n="93" d="100"/>
        </p:scale>
        <p:origin x="-10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9/15/2016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149" y="2643063"/>
            <a:ext cx="8534400" cy="389758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/>
              <a:t>Joseph M. Griffin M.D. , RVT</a:t>
            </a:r>
          </a:p>
          <a:p>
            <a:pPr algn="ctr"/>
            <a:r>
              <a:rPr lang="en-US" sz="3300" dirty="0" smtClean="0"/>
              <a:t>Vascular Specialty Center</a:t>
            </a:r>
          </a:p>
          <a:p>
            <a:pPr algn="ctr"/>
            <a:r>
              <a:rPr lang="en-US" sz="3300" dirty="0" smtClean="0"/>
              <a:t>Baton Rouge, LA</a:t>
            </a:r>
          </a:p>
          <a:p>
            <a:pPr algn="ctr"/>
            <a:endParaRPr lang="en-US" dirty="0" smtClean="0"/>
          </a:p>
          <a:p>
            <a:pPr algn="ctr"/>
            <a:r>
              <a:rPr lang="en-US" sz="1800" dirty="0" smtClean="0"/>
              <a:t>Clinical Instructor </a:t>
            </a:r>
          </a:p>
          <a:p>
            <a:pPr algn="ctr"/>
            <a:r>
              <a:rPr lang="en-US" sz="1800" dirty="0" smtClean="0"/>
              <a:t>Department of Surgery</a:t>
            </a:r>
          </a:p>
          <a:p>
            <a:pPr algn="ctr"/>
            <a:r>
              <a:rPr lang="en-US" sz="1800" dirty="0" smtClean="0"/>
              <a:t>LSU Health Sciences Center</a:t>
            </a:r>
          </a:p>
          <a:p>
            <a:pPr algn="ctr"/>
            <a:r>
              <a:rPr lang="en-US" sz="1800" dirty="0" smtClean="0"/>
              <a:t>New Orleans, LA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Clinical Assistant Professor</a:t>
            </a:r>
          </a:p>
          <a:p>
            <a:pPr algn="ctr"/>
            <a:r>
              <a:rPr lang="en-US" sz="1800" dirty="0" smtClean="0"/>
              <a:t>Department of Surgery</a:t>
            </a:r>
          </a:p>
          <a:p>
            <a:pPr algn="ctr"/>
            <a:r>
              <a:rPr lang="en-US" sz="1800" dirty="0" smtClean="0"/>
              <a:t>Tulane University</a:t>
            </a:r>
          </a:p>
          <a:p>
            <a:pPr algn="ctr"/>
            <a:r>
              <a:rPr lang="en-US" sz="1800" dirty="0" smtClean="0"/>
              <a:t>New Orleans, LA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949" y="634701"/>
            <a:ext cx="10972800" cy="836979"/>
          </a:xfrm>
        </p:spPr>
        <p:txBody>
          <a:bodyPr/>
          <a:lstStyle/>
          <a:p>
            <a:pPr algn="ctr"/>
            <a:r>
              <a:rPr lang="en-US" dirty="0" smtClean="0"/>
              <a:t>THE WINGMAN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5 </a:t>
            </a:r>
            <a:r>
              <a:rPr lang="en-US" dirty="0" err="1" smtClean="0"/>
              <a:t>y.o</a:t>
            </a:r>
            <a:r>
              <a:rPr lang="en-US" dirty="0" smtClean="0"/>
              <a:t> male with life-</a:t>
            </a:r>
            <a:r>
              <a:rPr lang="en-US" dirty="0" err="1" smtClean="0"/>
              <a:t>stlye</a:t>
            </a:r>
            <a:r>
              <a:rPr lang="en-US" dirty="0" smtClean="0"/>
              <a:t> limiting claudication of 50 feet who works as an industrial electrician with left SFA occlusion on Arterial US and ABI 0.5 </a:t>
            </a:r>
          </a:p>
          <a:p>
            <a:r>
              <a:rPr lang="en-US" dirty="0" err="1" smtClean="0"/>
              <a:t>Comorbidites</a:t>
            </a:r>
            <a:endParaRPr lang="en-US" dirty="0" smtClean="0"/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DM</a:t>
            </a:r>
          </a:p>
          <a:p>
            <a:pPr lvl="1"/>
            <a:r>
              <a:rPr lang="en-US" dirty="0" smtClean="0"/>
              <a:t>No Tobacco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Antegrade</a:t>
            </a:r>
            <a:r>
              <a:rPr lang="en-US" dirty="0" smtClean="0"/>
              <a:t>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45188"/>
            <a:ext cx="5384800" cy="403598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91087"/>
            <a:ext cx="5285591" cy="189008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9DD1"/>
                </a:solidFill>
              </a:rPr>
              <a:t>Angled SPEX Catheter with 1.4 Wingman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1225"/>
            <a:ext cx="5285591" cy="21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 err="1" smtClean="0"/>
              <a:t>y.o</a:t>
            </a:r>
            <a:r>
              <a:rPr lang="en-US" dirty="0" smtClean="0"/>
              <a:t> male referred for non healing right foot/ankle wound from the VA clinic with popliteal artery occlusion on Arterial US and ABI .3</a:t>
            </a:r>
          </a:p>
          <a:p>
            <a:r>
              <a:rPr lang="en-US" dirty="0" smtClean="0"/>
              <a:t>Comorbidities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DM</a:t>
            </a:r>
          </a:p>
          <a:p>
            <a:pPr lvl="1"/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S/P left AKA due to infected knee replacement</a:t>
            </a:r>
          </a:p>
          <a:p>
            <a:pPr lvl="1"/>
            <a:r>
              <a:rPr lang="en-US" dirty="0" smtClean="0"/>
              <a:t>S/P attempted repair of right leg tendon rupture with permanent contracture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03" y="1600200"/>
            <a:ext cx="353139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03" y="1600200"/>
            <a:ext cx="353139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Antegrade</a:t>
            </a:r>
            <a:r>
              <a:rPr lang="en-US" dirty="0" smtClean="0"/>
              <a:t>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37" y="1600200"/>
            <a:ext cx="4708525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Wingman with .035 Glide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Philips/Volcano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2.2 </a:t>
            </a:r>
            <a:r>
              <a:rPr lang="en-US" dirty="0" err="1" smtClean="0"/>
              <a:t>Athrectomy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x 80 mm Drug Coated Balloon (</a:t>
            </a:r>
            <a:r>
              <a:rPr lang="en-US" dirty="0" err="1" smtClean="0"/>
              <a:t>Lutonix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03" y="1600200"/>
            <a:ext cx="353139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Hopefully This Will be Your Wingman Experience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269864"/>
            <a:ext cx="5529431" cy="3130475"/>
          </a:xfrm>
        </p:spPr>
      </p:pic>
    </p:spTree>
    <p:extLst>
      <p:ext uri="{BB962C8B-B14F-4D97-AF65-F5344CB8AC3E}">
        <p14:creationId xmlns:p14="http://schemas.microsoft.com/office/powerpoint/2010/main" val="27317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44" y="1600200"/>
            <a:ext cx="8370711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Wingman Experience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Lesion Characteristics</a:t>
            </a:r>
          </a:p>
          <a:p>
            <a:pPr lvl="1"/>
            <a:r>
              <a:rPr lang="en-US" dirty="0" smtClean="0"/>
              <a:t>Calcified vs. Non-Calcified Lesions</a:t>
            </a:r>
          </a:p>
          <a:p>
            <a:r>
              <a:rPr lang="en-US" dirty="0" smtClean="0"/>
              <a:t>Vessel Anatomy</a:t>
            </a:r>
          </a:p>
          <a:p>
            <a:pPr lvl="1"/>
            <a:r>
              <a:rPr lang="en-US" dirty="0" smtClean="0"/>
              <a:t>Tortuous vs. Non-Tortuous Vessels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err="1" smtClean="0"/>
              <a:t>Antegrade</a:t>
            </a:r>
            <a:r>
              <a:rPr lang="en-US" dirty="0" smtClean="0"/>
              <a:t>, Contralateral, Pedal Approaches</a:t>
            </a:r>
          </a:p>
          <a:p>
            <a:r>
              <a:rPr lang="en-US" dirty="0" smtClean="0"/>
              <a:t>Devices Sizes</a:t>
            </a:r>
          </a:p>
          <a:p>
            <a:pPr lvl="1"/>
            <a:r>
              <a:rPr lang="en-US" dirty="0" smtClean="0"/>
              <a:t>1.4mm vs. 1.8mm vs. 3.5mm Catheter</a:t>
            </a:r>
          </a:p>
          <a:p>
            <a:r>
              <a:rPr lang="en-US" dirty="0" smtClean="0"/>
              <a:t>Support Catheters</a:t>
            </a:r>
          </a:p>
          <a:p>
            <a:pPr lvl="1"/>
            <a:r>
              <a:rPr lang="en-US" dirty="0" err="1" smtClean="0"/>
              <a:t>Spex</a:t>
            </a:r>
            <a:r>
              <a:rPr lang="en-US" dirty="0" smtClean="0"/>
              <a:t> vs. Other Catheters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325" y="2638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How Does The Wingman Fit Into our Clinical Decision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66 </a:t>
            </a:r>
            <a:r>
              <a:rPr lang="en-US" dirty="0" err="1" smtClean="0"/>
              <a:t>y.o</a:t>
            </a:r>
            <a:r>
              <a:rPr lang="en-US" dirty="0" smtClean="0"/>
              <a:t> male with left foot rest pain and left SFA occlusion on Arterial US with ABI .3</a:t>
            </a:r>
          </a:p>
          <a:p>
            <a:r>
              <a:rPr lang="en-US" dirty="0" smtClean="0"/>
              <a:t>Comorbidities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ESRD</a:t>
            </a:r>
          </a:p>
          <a:p>
            <a:pPr lvl="1"/>
            <a:r>
              <a:rPr lang="en-US" dirty="0" smtClean="0"/>
              <a:t>Contralateral great toe amputation</a:t>
            </a:r>
            <a:endParaRPr lang="en-US" dirty="0"/>
          </a:p>
          <a:p>
            <a:pPr lvl="0">
              <a:buClr>
                <a:srgbClr val="242852"/>
              </a:buClr>
            </a:pPr>
            <a:r>
              <a:rPr lang="en-US" dirty="0">
                <a:solidFill>
                  <a:prstClr val="white"/>
                </a:solidFill>
              </a:rPr>
              <a:t>Attempted contralateral approach but was unsuccessful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03" y="1600200"/>
            <a:ext cx="353139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from </a:t>
            </a:r>
            <a:r>
              <a:rPr lang="en-US" dirty="0" err="1" smtClean="0"/>
              <a:t>Antegrade</a:t>
            </a:r>
            <a:r>
              <a:rPr lang="en-US" dirty="0" smtClean="0"/>
              <a:t>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45188"/>
            <a:ext cx="5384800" cy="403598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29" y="1845188"/>
            <a:ext cx="2895600" cy="14996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>
                <a:solidFill>
                  <a:srgbClr val="629DD1"/>
                </a:solidFill>
              </a:rPr>
              <a:t>Dorsalis </a:t>
            </a:r>
            <a:r>
              <a:rPr lang="en-US" sz="3700" dirty="0" err="1">
                <a:solidFill>
                  <a:srgbClr val="629DD1"/>
                </a:solidFill>
              </a:rPr>
              <a:t>Pedis</a:t>
            </a:r>
            <a:r>
              <a:rPr lang="en-US" sz="3700" dirty="0">
                <a:solidFill>
                  <a:srgbClr val="629DD1"/>
                </a:solidFill>
              </a:rPr>
              <a:t> Approach </a:t>
            </a:r>
            <a:br>
              <a:rPr lang="en-US" sz="3700" dirty="0">
                <a:solidFill>
                  <a:srgbClr val="629DD1"/>
                </a:solidFill>
              </a:rPr>
            </a:br>
            <a:r>
              <a:rPr lang="en-US" sz="3700" dirty="0">
                <a:solidFill>
                  <a:srgbClr val="629DD1"/>
                </a:solidFill>
              </a:rPr>
              <a:t>1.4 Wingman with SPEX Catheter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29" y="3863181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03" y="1600200"/>
            <a:ext cx="353139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Asahi </a:t>
            </a:r>
            <a:r>
              <a:rPr lang="en-US" dirty="0" err="1" smtClean="0"/>
              <a:t>Astato</a:t>
            </a:r>
            <a:r>
              <a:rPr lang="en-US" dirty="0" smtClean="0"/>
              <a:t> 1.4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03" y="1600200"/>
            <a:ext cx="3531393" cy="4708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Antegrade</a:t>
            </a:r>
            <a:r>
              <a:rPr lang="en-US" dirty="0" smtClean="0"/>
              <a:t> </a:t>
            </a:r>
            <a:r>
              <a:rPr lang="en-US" smtClean="0"/>
              <a:t>Turbohawk </a:t>
            </a:r>
            <a:r>
              <a:rPr lang="en-US" dirty="0" err="1" smtClean="0"/>
              <a:t>Athrectomy</a:t>
            </a:r>
            <a:r>
              <a:rPr lang="en-US" dirty="0" smtClean="0"/>
              <a:t> with 6 x 120 In-Pact Drug Coated Balloon Angioplasty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0</TotalTime>
  <Words>272</Words>
  <Application>Microsoft Office PowerPoint</Application>
  <PresentationFormat>Custom</PresentationFormat>
  <Paragraphs>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Medical design template</vt:lpstr>
      <vt:lpstr>THE WINGMAN EXPERIENCE</vt:lpstr>
      <vt:lpstr>Consulting Agreements</vt:lpstr>
      <vt:lpstr>This Wingman Experience ?</vt:lpstr>
      <vt:lpstr> How Does The Wingman Fit Into our Clinical Decision Process</vt:lpstr>
      <vt:lpstr>PowerPoint Presentation</vt:lpstr>
      <vt:lpstr>Diagnostic from Antegrade Approach</vt:lpstr>
      <vt:lpstr>Dorsalis Pedis Approach  1.4 Wingman with SPEX Catheter</vt:lpstr>
      <vt:lpstr>Asahi Astato 1.4 Wire</vt:lpstr>
      <vt:lpstr>Antegrade Turbohawk Athrectomy with 6 x 120 In-Pact Drug Coated Balloon Angioplasty</vt:lpstr>
      <vt:lpstr>PowerPoint Presentation</vt:lpstr>
      <vt:lpstr>Antegrade Approach</vt:lpstr>
      <vt:lpstr>Angled SPEX Catheter with 1.4 Wingman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Antegrade Approach</vt:lpstr>
      <vt:lpstr>3.5 Wingman with .035 Glide Wire</vt:lpstr>
      <vt:lpstr>Phoenix 2.2 Athrectomy</vt:lpstr>
      <vt:lpstr>4 x 80 mm Drug Coated Balloon (Lutonix)</vt:lpstr>
      <vt:lpstr>PowerPoint Presentation</vt:lpstr>
      <vt:lpstr>Hopefully This Will be Your Wingman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2016-09-13T21:23:02Z</dcterms:created>
  <dcterms:modified xsi:type="dcterms:W3CDTF">2016-09-15T18:00:23Z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